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85" r:id="rId3"/>
    <p:sldId id="291" r:id="rId4"/>
    <p:sldId id="286" r:id="rId5"/>
    <p:sldId id="288" r:id="rId6"/>
    <p:sldId id="292" r:id="rId7"/>
    <p:sldId id="294" r:id="rId8"/>
    <p:sldId id="284" r:id="rId9"/>
    <p:sldId id="290" r:id="rId10"/>
    <p:sldId id="305" r:id="rId11"/>
    <p:sldId id="304" r:id="rId12"/>
    <p:sldId id="298" r:id="rId13"/>
    <p:sldId id="297" r:id="rId14"/>
    <p:sldId id="296" r:id="rId15"/>
    <p:sldId id="295" r:id="rId16"/>
    <p:sldId id="299" r:id="rId17"/>
    <p:sldId id="287" r:id="rId18"/>
    <p:sldId id="300" r:id="rId19"/>
    <p:sldId id="301" r:id="rId20"/>
    <p:sldId id="302" r:id="rId21"/>
    <p:sldId id="303" r:id="rId22"/>
    <p:sldId id="30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08" autoAdjust="0"/>
    <p:restoredTop sz="94660"/>
  </p:normalViewPr>
  <p:slideViewPr>
    <p:cSldViewPr>
      <p:cViewPr varScale="1">
        <p:scale>
          <a:sx n="79" d="100"/>
          <a:sy n="79" d="100"/>
        </p:scale>
        <p:origin x="-3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5BE3-28F7-4107-8D26-BC9DC583D855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F19F-AA53-4FB7-A3DC-D75FEE2B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F19F-AA53-4FB7-A3DC-D75FEE2BA6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    учреждение  детский сад № 52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42926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учителя-логопеды: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Рубанчик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Прямикова Жанна Алексеевна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628652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Рыбинск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\Рабочий стол\Новая папка (2)\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4953815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00166" y="1214422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примерного индивидуального образовательного маршрута для детей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 тяжёлыми нарушениями речи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парциальная </a:t>
            </a:r>
            <a:r>
              <a:rPr lang="ru-RU" sz="2400" b="1" dirty="0" err="1" smtClean="0">
                <a:solidFill>
                  <a:srgbClr val="C00000"/>
                </a:solidFill>
              </a:rPr>
              <a:t>несформированность</a:t>
            </a:r>
            <a:r>
              <a:rPr lang="ru-RU" sz="2400" b="1" dirty="0" smtClean="0">
                <a:solidFill>
                  <a:srgbClr val="C00000"/>
                </a:solidFill>
              </a:rPr>
              <a:t> ВПФ 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вербального и </a:t>
            </a:r>
            <a:r>
              <a:rPr lang="ru-RU" sz="2400" b="1" dirty="0" err="1" smtClean="0">
                <a:solidFill>
                  <a:srgbClr val="C00000"/>
                </a:solidFill>
              </a:rPr>
              <a:t>вербально-логического</a:t>
            </a:r>
            <a:r>
              <a:rPr lang="ru-RU" sz="2400" b="1" dirty="0" smtClean="0">
                <a:solidFill>
                  <a:srgbClr val="C00000"/>
                </a:solidFill>
              </a:rPr>
              <a:t> компонента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Невысокая речевая  активность, сопровождающаяся спецификой развития крупной моторики.</a:t>
            </a:r>
          </a:p>
          <a:p>
            <a:r>
              <a:rPr lang="ru-RU" dirty="0" smtClean="0">
                <a:latin typeface="+mj-lt"/>
              </a:rPr>
              <a:t>Невысокий темп деятельности.</a:t>
            </a:r>
          </a:p>
          <a:p>
            <a:r>
              <a:rPr lang="ru-RU" dirty="0" smtClean="0">
                <a:latin typeface="+mj-lt"/>
              </a:rPr>
              <a:t>Затруднено понимание сложных речевых конструкций,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все виды словообразования, активный словарь ниже возрастной нормы, затруднен поиск обобщающих слов.</a:t>
            </a:r>
          </a:p>
          <a:p>
            <a:r>
              <a:rPr lang="ru-RU" dirty="0" smtClean="0">
                <a:latin typeface="+mj-lt"/>
              </a:rPr>
              <a:t>В речи часто встречаются смысловые замены (вербальные парафазии), затруднено понимание сложных пространственных, пространственно-временных, причинно-следственных лингвистических конструкций.</a:t>
            </a:r>
          </a:p>
          <a:p>
            <a:r>
              <a:rPr lang="ru-RU" dirty="0" smtClean="0">
                <a:latin typeface="+mj-lt"/>
              </a:rPr>
              <a:t>Часто проявляются невротические знаки (тики, </a:t>
            </a:r>
            <a:r>
              <a:rPr lang="ru-RU" dirty="0" err="1" smtClean="0">
                <a:latin typeface="+mj-lt"/>
              </a:rPr>
              <a:t>энурез</a:t>
            </a:r>
            <a:r>
              <a:rPr lang="ru-RU" dirty="0" smtClean="0">
                <a:latin typeface="+mj-lt"/>
              </a:rPr>
              <a:t>, заикание и т.п.).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</a:t>
            </a:r>
            <a:r>
              <a:rPr lang="ru-RU" sz="2400" b="1" dirty="0" smtClean="0">
                <a:solidFill>
                  <a:srgbClr val="C00000"/>
                </a:solidFill>
              </a:rPr>
              <a:t>парциальная </a:t>
            </a:r>
            <a:r>
              <a:rPr lang="ru-RU" sz="2400" b="1" dirty="0" err="1" smtClean="0">
                <a:solidFill>
                  <a:srgbClr val="C00000"/>
                </a:solidFill>
              </a:rPr>
              <a:t>несформированность</a:t>
            </a:r>
            <a:r>
              <a:rPr lang="ru-RU" sz="2400" b="1" dirty="0" smtClean="0">
                <a:solidFill>
                  <a:srgbClr val="C00000"/>
                </a:solidFill>
              </a:rPr>
              <a:t> ВПФ 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регуляторного компонента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+mj-lt"/>
              </a:rPr>
              <a:t>Импульсивность в поведении, чаще двигательная и речевая расторможенность, чем вялость</a:t>
            </a:r>
          </a:p>
          <a:p>
            <a:r>
              <a:rPr lang="ru-RU" b="1" dirty="0" smtClean="0">
                <a:latin typeface="+mj-lt"/>
              </a:rPr>
              <a:t>Дети чаще всего конфликтны, неуправляемы  и недостаточно критичны.</a:t>
            </a:r>
          </a:p>
          <a:p>
            <a:r>
              <a:rPr lang="ru-RU" b="1" dirty="0" smtClean="0">
                <a:latin typeface="+mj-lt"/>
              </a:rPr>
              <a:t>Отличительной чертой развития познавательной сферы является </a:t>
            </a:r>
            <a:r>
              <a:rPr lang="ru-RU" b="1" dirty="0" err="1" smtClean="0">
                <a:latin typeface="+mj-lt"/>
              </a:rPr>
              <a:t>несформированность</a:t>
            </a:r>
            <a:r>
              <a:rPr lang="ru-RU" b="1" dirty="0" smtClean="0">
                <a:latin typeface="+mj-lt"/>
              </a:rPr>
              <a:t> произвольности ВПФ: не столько элементарных (восприятие, память, внимание), сколько «высших» (программирование и контроль), то есть собственно регуляторных процессов. </a:t>
            </a:r>
          </a:p>
          <a:p>
            <a:r>
              <a:rPr lang="ru-RU" b="1" dirty="0" smtClean="0">
                <a:latin typeface="+mj-lt"/>
              </a:rPr>
              <a:t>Формирование пространственных представлений страдает преимущественно на уровне вербальных представлений, что влечет за собой  трудности понимания отдельных пространственных, пространственно-временных и </a:t>
            </a:r>
            <a:r>
              <a:rPr lang="ru-RU" b="1" dirty="0" err="1" smtClean="0">
                <a:latin typeface="+mj-lt"/>
              </a:rPr>
              <a:t>квазипространственных</a:t>
            </a:r>
            <a:r>
              <a:rPr lang="ru-RU" b="1" dirty="0" smtClean="0">
                <a:latin typeface="+mj-lt"/>
              </a:rPr>
              <a:t>  речевых конструкций.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5572164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sz="6400" b="1" dirty="0" smtClean="0">
                <a:solidFill>
                  <a:srgbClr val="C00000"/>
                </a:solidFill>
                <a:latin typeface="+mj-lt"/>
              </a:rPr>
              <a:t>Примерный индивидуальный образовательный маршрут ребёнка детского сада № 52 с тяжёлыми   нарушениями речи  и  парциальной </a:t>
            </a:r>
            <a:r>
              <a:rPr lang="ru-RU" sz="6400" b="1" dirty="0" err="1" smtClean="0">
                <a:solidFill>
                  <a:srgbClr val="C00000"/>
                </a:solidFill>
                <a:latin typeface="+mj-lt"/>
              </a:rPr>
              <a:t>несформированностью</a:t>
            </a:r>
            <a:r>
              <a:rPr lang="ru-RU" sz="6400" b="1" dirty="0" smtClean="0">
                <a:solidFill>
                  <a:srgbClr val="C00000"/>
                </a:solidFill>
                <a:latin typeface="+mj-lt"/>
              </a:rPr>
              <a:t>  вербального и </a:t>
            </a:r>
            <a:r>
              <a:rPr lang="ru-RU" sz="6400" b="1" dirty="0" err="1" smtClean="0">
                <a:solidFill>
                  <a:srgbClr val="C00000"/>
                </a:solidFill>
                <a:latin typeface="+mj-lt"/>
              </a:rPr>
              <a:t>вербально-логического</a:t>
            </a:r>
            <a:r>
              <a:rPr lang="ru-RU" sz="6400" b="1" dirty="0" smtClean="0">
                <a:solidFill>
                  <a:srgbClr val="C00000"/>
                </a:solidFill>
                <a:latin typeface="+mj-lt"/>
              </a:rPr>
              <a:t>   компонента</a:t>
            </a:r>
            <a:endParaRPr lang="ru-RU" sz="64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                                 ФИО ребёнка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_______________________________________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Дата рождения ребёнка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________________________________________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Утверждено: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Заведующий детским садом № 52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___________________________________ (ФИО заведующего)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Согласовано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_____________________________________ (ФИО родителя) 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pPr>
              <a:buNone/>
            </a:pPr>
            <a:r>
              <a:rPr lang="ru-RU" sz="6400" b="1" dirty="0" smtClean="0">
                <a:latin typeface="+mj-lt"/>
              </a:rPr>
              <a:t> 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Срок реализации: </a:t>
            </a:r>
            <a:endParaRPr lang="ru-RU" sz="6400" dirty="0" smtClean="0">
              <a:latin typeface="+mj-lt"/>
            </a:endParaRPr>
          </a:p>
          <a:p>
            <a:r>
              <a:rPr lang="ru-RU" sz="6400" b="1" dirty="0" smtClean="0">
                <a:latin typeface="+mj-lt"/>
              </a:rPr>
              <a:t> </a:t>
            </a:r>
            <a:endParaRPr lang="ru-RU" sz="6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</a:t>
            </a:r>
            <a:r>
              <a:rPr lang="ru-RU" b="1" dirty="0" smtClean="0"/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Пояснительная записка</a:t>
            </a:r>
          </a:p>
          <a:p>
            <a:pPr>
              <a:buNone/>
            </a:pPr>
            <a:r>
              <a:rPr lang="ru-RU" sz="3000" b="1" dirty="0" smtClean="0">
                <a:latin typeface="+mj-lt"/>
              </a:rPr>
              <a:t> </a:t>
            </a:r>
          </a:p>
          <a:p>
            <a:r>
              <a:rPr lang="ru-RU" sz="2600" b="1" dirty="0" smtClean="0">
                <a:latin typeface="+mj-lt"/>
              </a:rPr>
              <a:t>По заключению ПМПК ребёнку  рекомендовано обучение по адаптированной образовательной программе для детей с тяжёлыми нарушениями речи.</a:t>
            </a:r>
          </a:p>
          <a:p>
            <a:r>
              <a:rPr lang="ru-RU" sz="2600" b="1" dirty="0" smtClean="0">
                <a:latin typeface="+mj-lt"/>
              </a:rPr>
              <a:t>ИОМ составлен на 1 год </a:t>
            </a:r>
            <a:r>
              <a:rPr lang="ru-RU" sz="2400" b="1" dirty="0" smtClean="0">
                <a:latin typeface="+mj-lt"/>
              </a:rPr>
              <a:t>обучения </a:t>
            </a:r>
            <a:r>
              <a:rPr lang="ru-RU" sz="2600" b="1" dirty="0" smtClean="0">
                <a:latin typeface="+mj-lt"/>
              </a:rPr>
              <a:t>  </a:t>
            </a:r>
            <a:r>
              <a:rPr lang="ru-RU" sz="2800" dirty="0" smtClean="0">
                <a:latin typeface="+mj-lt"/>
              </a:rPr>
              <a:t>с опорой на адаптированную основную образовательную программу дошкольного учреждения и с учётом </a:t>
            </a:r>
            <a:r>
              <a:rPr lang="ru-RU" sz="2600" b="1" dirty="0" smtClean="0">
                <a:latin typeface="+mj-lt"/>
              </a:rPr>
              <a:t>«Комплексной образовательной программы дошкольного образования для детей с тяжёлыми нарушениями речи (общим недоразвитием речи) с 3 до 7 лет </a:t>
            </a:r>
            <a:r>
              <a:rPr lang="ru-RU" sz="2600" b="1" dirty="0" err="1" smtClean="0">
                <a:latin typeface="+mj-lt"/>
              </a:rPr>
              <a:t>Н.В.Нищевой</a:t>
            </a:r>
            <a:r>
              <a:rPr lang="ru-RU" sz="2600" b="1" dirty="0" smtClean="0">
                <a:latin typeface="+mj-lt"/>
              </a:rPr>
              <a:t>.</a:t>
            </a:r>
          </a:p>
          <a:p>
            <a:r>
              <a:rPr lang="ru-RU" sz="2600" b="1" dirty="0" smtClean="0">
                <a:latin typeface="+mj-lt"/>
              </a:rPr>
              <a:t>Основным способом деятельности являются  индивидуальные и подгрупповые занятия.</a:t>
            </a:r>
          </a:p>
          <a:p>
            <a:pPr>
              <a:buNone/>
            </a:pPr>
            <a:r>
              <a:rPr lang="ru-RU" sz="2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2852"/>
            <a:ext cx="8482042" cy="6572296"/>
          </a:xfrm>
        </p:spPr>
        <p:txBody>
          <a:bodyPr>
            <a:noAutofit/>
          </a:bodyPr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</a:rPr>
              <a:t>                                                 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.Целевой раздел</a:t>
            </a:r>
            <a:endParaRPr lang="ru-RU" sz="24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ru-RU" sz="1600" b="1" dirty="0" smtClean="0"/>
              <a:t>1. </a:t>
            </a:r>
            <a:r>
              <a:rPr lang="ru-RU" sz="1600" b="1" dirty="0" smtClean="0">
                <a:latin typeface="+mj-lt"/>
              </a:rPr>
              <a:t>Общие сведения о ребёнке:</a:t>
            </a:r>
            <a:endParaRPr lang="ru-RU" sz="1600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Ф.И. ребенка:</a:t>
            </a:r>
            <a:r>
              <a:rPr lang="ru-RU" sz="1200" dirty="0" smtClean="0">
                <a:latin typeface="+mj-lt"/>
              </a:rPr>
              <a:t> ___________________________________________________________</a:t>
            </a:r>
          </a:p>
          <a:p>
            <a:r>
              <a:rPr lang="ru-RU" sz="1200" b="1" dirty="0" smtClean="0">
                <a:latin typeface="+mj-lt"/>
              </a:rPr>
              <a:t>Дата рождения _______________________</a:t>
            </a:r>
            <a:endParaRPr lang="ru-RU" sz="1200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Заключение ПМПК _____________________________________________________</a:t>
            </a:r>
            <a:endParaRPr lang="ru-RU" sz="1200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Сопутствующие заболевания</a:t>
            </a:r>
            <a:r>
              <a:rPr lang="ru-RU" sz="1200" dirty="0" smtClean="0">
                <a:latin typeface="+mj-lt"/>
              </a:rPr>
              <a:t> _____________________________________________</a:t>
            </a:r>
          </a:p>
          <a:p>
            <a:r>
              <a:rPr lang="ru-RU" sz="1200" b="1" dirty="0" smtClean="0">
                <a:latin typeface="+mj-lt"/>
              </a:rPr>
              <a:t>Группа здоровья</a:t>
            </a:r>
            <a:r>
              <a:rPr lang="ru-RU" sz="1200" dirty="0" smtClean="0">
                <a:latin typeface="+mj-lt"/>
              </a:rPr>
              <a:t> ________________</a:t>
            </a:r>
          </a:p>
          <a:p>
            <a:r>
              <a:rPr lang="ru-RU" sz="1200" b="1" dirty="0" smtClean="0">
                <a:latin typeface="+mj-lt"/>
              </a:rPr>
              <a:t>Характеристика ребёнка:</a:t>
            </a:r>
          </a:p>
          <a:p>
            <a:r>
              <a:rPr lang="ru-RU" sz="1200" dirty="0" smtClean="0">
                <a:latin typeface="+mj-lt"/>
              </a:rPr>
              <a:t>Внешний вид и особенности эмоционально-личностной сферы (</a:t>
            </a:r>
            <a:r>
              <a:rPr lang="ru-RU" sz="1200" dirty="0" err="1" smtClean="0">
                <a:latin typeface="+mj-lt"/>
              </a:rPr>
              <a:t>моторно</a:t>
            </a:r>
            <a:r>
              <a:rPr lang="ru-RU" sz="1200" dirty="0" smtClean="0">
                <a:latin typeface="+mj-lt"/>
              </a:rPr>
              <a:t> неловки, скованны, не уверены в себе, тревожны, тики)___________________________________________________________</a:t>
            </a:r>
          </a:p>
          <a:p>
            <a:r>
              <a:rPr lang="ru-RU" sz="1200" dirty="0" smtClean="0">
                <a:latin typeface="+mj-lt"/>
              </a:rPr>
              <a:t>Особенности </a:t>
            </a:r>
            <a:r>
              <a:rPr lang="ru-RU" sz="1200" dirty="0" err="1" smtClean="0">
                <a:latin typeface="+mj-lt"/>
              </a:rPr>
              <a:t>деятельностити</a:t>
            </a:r>
            <a:r>
              <a:rPr lang="ru-RU" sz="1200" dirty="0" smtClean="0">
                <a:latin typeface="+mj-lt"/>
              </a:rPr>
              <a:t> (темп деятельности неравномерный, снижен,  поверхностный интерес к деятельности, либо его полная потеря) ___________________________________________________</a:t>
            </a:r>
          </a:p>
          <a:p>
            <a:r>
              <a:rPr lang="ru-RU" sz="1200" dirty="0" smtClean="0">
                <a:latin typeface="+mj-lt"/>
              </a:rPr>
              <a:t>Особенности развития когнитивной сферы (сужен объем активного внимания, затруднено слуховое и зрительное восприятие, затруднено понимание сложных речевых конструкций)___________________________________</a:t>
            </a:r>
          </a:p>
          <a:p>
            <a:r>
              <a:rPr lang="ru-RU" sz="1200" dirty="0" smtClean="0">
                <a:latin typeface="+mj-lt"/>
              </a:rPr>
              <a:t>Игровая деятельность (малоактивны, отдают предпочтения к невербальным играм)_____________________</a:t>
            </a:r>
          </a:p>
          <a:p>
            <a:r>
              <a:rPr lang="ru-RU" sz="1400" b="1" dirty="0" smtClean="0">
                <a:latin typeface="+mj-lt"/>
              </a:rPr>
              <a:t>2. Цель и задачи маршрута.</a:t>
            </a:r>
            <a:endParaRPr lang="ru-RU" sz="1400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Цель: </a:t>
            </a:r>
            <a:r>
              <a:rPr lang="ru-RU" sz="1200" dirty="0" smtClean="0">
                <a:latin typeface="+mj-lt"/>
              </a:rPr>
              <a:t>психолого-педагогическое сопровождение и коррекция речевых нарушений с целью преодоления отклонений в психофизическом развитии ребенка с особыми образовательными потребностями.</a:t>
            </a:r>
          </a:p>
          <a:p>
            <a:r>
              <a:rPr lang="ru-RU" sz="1200" b="1" dirty="0" smtClean="0">
                <a:latin typeface="+mj-lt"/>
              </a:rPr>
              <a:t>Задачи:</a:t>
            </a:r>
            <a:endParaRPr lang="ru-RU" sz="1200" dirty="0" smtClean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1. Формировать фонематические представления.</a:t>
            </a:r>
          </a:p>
          <a:p>
            <a:r>
              <a:rPr lang="ru-RU" sz="1200" dirty="0" smtClean="0">
                <a:latin typeface="+mj-lt"/>
              </a:rPr>
              <a:t>2. Развивать артикуляционную моторику, формировать правильное звукопроизношение.</a:t>
            </a:r>
          </a:p>
          <a:p>
            <a:r>
              <a:rPr lang="ru-RU" sz="1200" dirty="0" smtClean="0">
                <a:latin typeface="+mj-lt"/>
              </a:rPr>
              <a:t>3. Развивать мелкую и общую моторику.</a:t>
            </a:r>
          </a:p>
          <a:p>
            <a:r>
              <a:rPr lang="ru-RU" sz="1200" dirty="0" smtClean="0">
                <a:latin typeface="+mj-lt"/>
              </a:rPr>
              <a:t>4. Обогащать словарный запас.</a:t>
            </a:r>
          </a:p>
          <a:p>
            <a:r>
              <a:rPr lang="ru-RU" sz="1200" dirty="0" smtClean="0">
                <a:latin typeface="+mj-lt"/>
              </a:rPr>
              <a:t>5. Развить навыки коммуникации.</a:t>
            </a:r>
          </a:p>
          <a:p>
            <a:r>
              <a:rPr lang="ru-RU" sz="1200" dirty="0" smtClean="0">
                <a:latin typeface="+mj-lt"/>
              </a:rPr>
              <a:t>6. Развивать связную речь.</a:t>
            </a:r>
          </a:p>
          <a:p>
            <a:r>
              <a:rPr lang="ru-RU" sz="1200" dirty="0" smtClean="0">
                <a:latin typeface="+mj-lt"/>
              </a:rPr>
              <a:t>7. Подготовка к обучению грамоте.</a:t>
            </a:r>
          </a:p>
          <a:p>
            <a:r>
              <a:rPr lang="ru-RU" sz="1200" dirty="0" smtClean="0">
                <a:latin typeface="+mj-lt"/>
              </a:rPr>
              <a:t>8. Обогащать знания о предметах и объектах окружающего мира.</a:t>
            </a:r>
          </a:p>
          <a:p>
            <a:r>
              <a:rPr lang="ru-RU" sz="1200" dirty="0" smtClean="0">
                <a:latin typeface="+mj-lt"/>
              </a:rPr>
              <a:t>9. Формировать систему сенсорных эталонов и развивать навыки ориентировки в пространстве и во времени.</a:t>
            </a:r>
          </a:p>
          <a:p>
            <a:r>
              <a:rPr lang="ru-RU" sz="1200" dirty="0" smtClean="0">
                <a:latin typeface="+mj-lt"/>
              </a:rPr>
              <a:t>10. Развивать психические процессы.</a:t>
            </a:r>
            <a:r>
              <a:rPr lang="ru-RU" sz="1200" b="1" dirty="0" smtClean="0">
                <a:latin typeface="+mj-lt"/>
              </a:rPr>
              <a:t> 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428628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endParaRPr lang="ru-RU" sz="4400" cap="none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714357"/>
          <a:ext cx="8686800" cy="585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21196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Раздел программы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слухового внимания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kumimoji="0"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Программное содержание</a:t>
                      </a:r>
                      <a:endParaRPr lang="ru-RU" sz="1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расширить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рамки слухового восприятия;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развивать слуховые функции, направленность слухового внимания, памяти;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сформировать основы слуховой дифференциации, регулятивной функции речи;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развивать способность дифференцировать неречевые и речевые звуки.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работы</a:t>
                      </a:r>
                      <a:endParaRPr lang="ru-RU" sz="1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-привлечение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внимания к звучащему предмету («Что звучало»);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определение направления звука («Откуда звук?»);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различение звучания шумов, муз, инструментов, голосов («Кто пришел, что принес?»);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запоминание последовательности звучаний (шумов предметов);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узнавание и различение отдельных звуков.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35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Формирование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фонематических представлений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развивать внимание к звуковой стороне речи и слуховую память;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научить слышать отдельные звуки в составе слова.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-определение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звука;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дифференциация неречевых и речевых звуков;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выделение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заданного звука на фоне звукового, слогового ряда на фоне слова («Поймай звук», «Повтори не ошибись»); - называние слов на заданный звук («Найди игрушку с заданным звуком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»);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интонационное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выделение звуков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212463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артикуляционной моторики, формирование правильного звукопроизношения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активизация мимических мышц;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формирование артикуляционных укладов и движений;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выработка произвольности, точности и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дифференцированности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мимической позы и артикуляционного уклада; движения;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формирование артикуляционных укладов следующих звуков: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автоматизация звуков в разных позициях;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-дифференциация звуков.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-последовательное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произвольных мимических движений бровей, губ, щек, языка;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артикуляционная и мимическая гимнастика;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задания на имитацию положения рта, губ, языка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развитие статики артикуляционных движений;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развитие динамической координации артикуляторных движений;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упражнения на преодоление сопротивления;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массаж (по необходимости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Содержательный раздел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cs typeface="Times New Roman" pitchFamily="18" charset="0"/>
              </a:rPr>
              <a:t>1.Содержание коррекционной работы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500042"/>
          <a:ext cx="8686800" cy="558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109041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функций голоса и дыхания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качества речевого выдоха: сила, напор, экономный длительный выдох;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активизировать целенаправленный ротовой выдох;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дифференциация ротового и речевого выдоха.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Сдуй ватку», «Дудочки», «Самолетики», «Гонщики», «Карусель», «Погреем ладошки».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13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чувства ритма, темпа речи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ритмико-интонационную сторону речи, ассоциативные связи на основе скоординированной работы анализаторов (речеслухового,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речедвигательного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тактильного).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ритмические упражнения для рук и ног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воспроизведение заданного ритмического рисунка отстукиванием и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отхлопыванием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(«Повтори за мной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»);-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действий двигательной и ритмико-интонационной активности («Веселый дождик», «Домик для зайчат», «Барабанщики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»);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ритмичное произнесение гласных звуков и звуковых цепочек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дифференциация ритмических цепочек.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3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лексико-грамматических средств языка и связной речи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уточнение и расширение словарного запаса по лексическим темам (согласно перспективного плана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учить различать и выделять признаки предметов по их назначению (какой? какая? какое? какие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?)-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учить образовывать слова с уменьшительно-ласкательными суффиксами; согласование существительных с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прилагательными, образовывать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антонимы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учить различать пространственное отношение предметов, выраженных предлогами: 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в, на, под</a:t>
                      </a: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;-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 навыки построения предложений и связных текстов.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Отгадай, что это»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«Назови детеныша»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«Один – много»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«Большой – маленький»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«Скажи какие?»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«Скажи наоборот»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«Прятки»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«Составь предложение, рассказ по картинке»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22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моторной координации, мелкой моторики 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развивать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манипулятивную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деятельность и мелкую моторику рук, тактильную память;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развитие тактильных ощущений.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массажные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активизирующие движения кистей и пальцев рук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узнавание на ощупь различных фактур предметов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пальчиковая гимнастика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активизация пассивных и активных движений пальцев рук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;-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упражнения с мозаикой,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прищепкпми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шнуровкой , 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Су-Джоком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и т.д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151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400" b="1" dirty="0" smtClean="0"/>
              <a:t>                   </a:t>
            </a:r>
            <a:r>
              <a:rPr lang="ru-RU" sz="5000" b="1" dirty="0" smtClean="0">
                <a:solidFill>
                  <a:srgbClr val="C00000"/>
                </a:solidFill>
                <a:latin typeface="+mj-lt"/>
              </a:rPr>
              <a:t>2.Специфика коррекционной работы  по формированию     </a:t>
            </a:r>
          </a:p>
          <a:p>
            <a:pPr>
              <a:buNone/>
            </a:pPr>
            <a:r>
              <a:rPr lang="ru-RU" sz="5000" b="1" dirty="0" smtClean="0">
                <a:solidFill>
                  <a:srgbClr val="C00000"/>
                </a:solidFill>
                <a:latin typeface="+mj-lt"/>
              </a:rPr>
              <a:t>                вербального      и </a:t>
            </a:r>
            <a:r>
              <a:rPr lang="ru-RU" sz="5000" b="1" dirty="0" err="1" smtClean="0">
                <a:solidFill>
                  <a:srgbClr val="C00000"/>
                </a:solidFill>
                <a:latin typeface="+mj-lt"/>
              </a:rPr>
              <a:t>вербально-логического</a:t>
            </a:r>
            <a:r>
              <a:rPr lang="ru-RU" sz="5000" b="1" dirty="0" smtClean="0">
                <a:solidFill>
                  <a:srgbClr val="C00000"/>
                </a:solidFill>
                <a:latin typeface="+mj-lt"/>
              </a:rPr>
              <a:t> компонента</a:t>
            </a:r>
          </a:p>
          <a:p>
            <a:endParaRPr lang="ru-RU" sz="34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4500" dirty="0" smtClean="0">
                <a:latin typeface="+mj-lt"/>
              </a:rPr>
              <a:t>1.Развивать и   формировать пространственные и</a:t>
            </a:r>
            <a:r>
              <a:rPr lang="ru-RU" sz="4500" b="1" dirty="0" smtClean="0">
                <a:latin typeface="+mj-lt"/>
              </a:rPr>
              <a:t> </a:t>
            </a:r>
            <a:r>
              <a:rPr lang="ru-RU" sz="4500" dirty="0" err="1" smtClean="0">
                <a:latin typeface="+mj-lt"/>
              </a:rPr>
              <a:t>квазипространственные</a:t>
            </a:r>
            <a:r>
              <a:rPr lang="ru-RU" sz="4500" dirty="0" smtClean="0">
                <a:latin typeface="+mj-lt"/>
              </a:rPr>
              <a:t>  представления.</a:t>
            </a:r>
          </a:p>
          <a:p>
            <a:r>
              <a:rPr lang="ru-RU" sz="4500" dirty="0" smtClean="0">
                <a:latin typeface="+mj-lt"/>
              </a:rPr>
              <a:t>2. Учитывать уровень развития графомоторных навыков при подготовке ребёнка к письму.</a:t>
            </a:r>
          </a:p>
          <a:p>
            <a:r>
              <a:rPr lang="ru-RU" sz="4500" dirty="0" smtClean="0">
                <a:latin typeface="+mj-lt"/>
              </a:rPr>
              <a:t>3.Учитывать особенности  аффективно- эмоционального развития </a:t>
            </a:r>
            <a:r>
              <a:rPr lang="ru-RU" sz="4500" dirty="0" smtClean="0">
                <a:latin typeface="+mj-lt"/>
              </a:rPr>
              <a:t>ребёнка</a:t>
            </a:r>
            <a:r>
              <a:rPr lang="ru-RU" sz="4500" dirty="0" smtClean="0">
                <a:latin typeface="+mj-lt"/>
              </a:rPr>
              <a:t>.</a:t>
            </a:r>
          </a:p>
          <a:p>
            <a:r>
              <a:rPr lang="ru-RU" sz="4500" dirty="0" smtClean="0">
                <a:latin typeface="+mj-lt"/>
              </a:rPr>
              <a:t>4.Привлекать различные виды деятельности - игровую, трудовую, предметно-практическую, учебную.</a:t>
            </a:r>
          </a:p>
          <a:p>
            <a:r>
              <a:rPr lang="ru-RU" sz="4500" dirty="0" smtClean="0">
                <a:latin typeface="+mj-lt"/>
              </a:rPr>
              <a:t>5.Чётко и правильно формулировать задания и вопросы.</a:t>
            </a:r>
          </a:p>
          <a:p>
            <a:r>
              <a:rPr lang="ru-RU" sz="4500" dirty="0" smtClean="0">
                <a:latin typeface="+mj-lt"/>
              </a:rPr>
              <a:t>6.Оказывать ребёнку детализированную помощь на каждом этапе обучения, где у него наблюдаются сложности.</a:t>
            </a:r>
          </a:p>
          <a:p>
            <a:r>
              <a:rPr lang="ru-RU" sz="4500" dirty="0" smtClean="0">
                <a:latin typeface="+mj-lt"/>
              </a:rPr>
              <a:t>7.Во время занятий использовать переключение с одной деятельности на другую, вводить разнообразие видов заданий.</a:t>
            </a:r>
          </a:p>
          <a:p>
            <a:r>
              <a:rPr lang="ru-RU" sz="4500" dirty="0" smtClean="0">
                <a:latin typeface="+mj-lt"/>
              </a:rPr>
              <a:t>8.Оценивать успешность обучения ребенка в зависимости от темпа его продвижения к более высокому уровню знаний, развивать веру в собственные силы и возможности, поддерживать положительный эмоциональный настрой.</a:t>
            </a:r>
          </a:p>
          <a:p>
            <a:r>
              <a:rPr lang="ru-RU" sz="4500" dirty="0" smtClean="0">
                <a:latin typeface="+mj-lt"/>
              </a:rPr>
              <a:t>9.Не оценивать результаты труда ребёнка в сравнении с другими учащимися.</a:t>
            </a:r>
          </a:p>
          <a:p>
            <a:r>
              <a:rPr lang="ru-RU" sz="4500" dirty="0" smtClean="0">
                <a:latin typeface="+mj-lt"/>
              </a:rPr>
              <a:t>10.Соблюдать </a:t>
            </a:r>
            <a:r>
              <a:rPr lang="ru-RU" sz="4500" dirty="0" err="1" smtClean="0">
                <a:latin typeface="+mj-lt"/>
              </a:rPr>
              <a:t>этапность</a:t>
            </a:r>
            <a:r>
              <a:rPr lang="ru-RU" sz="4500" dirty="0" smtClean="0">
                <a:latin typeface="+mj-lt"/>
              </a:rPr>
              <a:t>  формирования способов учебной деятельности: ориентироваться в задании, затем выполнять учебные действия по наглядному образцу в соответствии с точными указаниями взрослого, затем – по словесной инструкции при её последовательном изложении.</a:t>
            </a:r>
          </a:p>
          <a:p>
            <a:endParaRPr lang="ru-RU" sz="4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                          </a:t>
            </a:r>
            <a:r>
              <a:rPr lang="ru-RU" sz="3400" b="1" dirty="0" smtClean="0">
                <a:solidFill>
                  <a:srgbClr val="C00000"/>
                </a:solidFill>
                <a:latin typeface="+mj-lt"/>
              </a:rPr>
              <a:t>3. Работа с родителями</a:t>
            </a:r>
          </a:p>
          <a:p>
            <a:pPr>
              <a:buNone/>
            </a:pPr>
            <a:endParaRPr lang="ru-RU" sz="3400" b="1" dirty="0" smtClean="0"/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1. </a:t>
            </a:r>
            <a:r>
              <a:rPr lang="ru-RU" sz="2900" dirty="0" smtClean="0">
                <a:latin typeface="+mj-lt"/>
              </a:rPr>
              <a:t>Вовлекать родителей в образовательный процесс, установить с ними сотрудничество.</a:t>
            </a:r>
          </a:p>
          <a:p>
            <a:r>
              <a:rPr lang="ru-RU" sz="2900" dirty="0" smtClean="0">
                <a:latin typeface="+mj-lt"/>
              </a:rPr>
              <a:t>2. Ежедневно проводить консультации о результатах коррекционной работы на занятиях и в режимных моментах.</a:t>
            </a:r>
          </a:p>
          <a:p>
            <a:r>
              <a:rPr lang="ru-RU" sz="2900" dirty="0" smtClean="0">
                <a:latin typeface="+mj-lt"/>
              </a:rPr>
              <a:t>3. Оказывать семье информационную поддержку в виде стенда  «Логопедический уголок», литературы и интернет ресурсов.</a:t>
            </a:r>
          </a:p>
          <a:p>
            <a:r>
              <a:rPr lang="ru-RU" sz="2900" dirty="0" smtClean="0">
                <a:latin typeface="+mj-lt"/>
              </a:rPr>
              <a:t>4. Выработать единые требования к воспитанию и развитию ребёнка.</a:t>
            </a:r>
          </a:p>
          <a:p>
            <a:r>
              <a:rPr lang="ru-RU" sz="2900" dirty="0" smtClean="0">
                <a:latin typeface="+mj-lt"/>
              </a:rPr>
              <a:t>5. Привлекать родителей к активному участию в мероприятиях группы и детского сада.</a:t>
            </a:r>
          </a:p>
          <a:p>
            <a:r>
              <a:rPr lang="ru-RU" sz="2900" dirty="0" smtClean="0">
                <a:latin typeface="+mj-lt"/>
              </a:rPr>
              <a:t>6.Выставки дидактических игр и упражнений.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Организационный раздел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         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1.Условия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успешной реализации маршрута.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400" dirty="0" smtClean="0">
                <a:latin typeface="+mj-lt"/>
              </a:rPr>
              <a:t>1. Соблюдение режима дня дома и в детском саду.</a:t>
            </a:r>
          </a:p>
          <a:p>
            <a:r>
              <a:rPr lang="ru-RU" sz="2400" dirty="0" smtClean="0">
                <a:latin typeface="+mj-lt"/>
              </a:rPr>
              <a:t>2. Регулярное посещение ребёнком детского сада.</a:t>
            </a:r>
          </a:p>
          <a:p>
            <a:r>
              <a:rPr lang="ru-RU" sz="2400" dirty="0" smtClean="0">
                <a:latin typeface="+mj-lt"/>
              </a:rPr>
              <a:t>3. Ежедневное проведение индивидуальных или подгрупповых коррекционно-развивающих занятий.</a:t>
            </a:r>
          </a:p>
          <a:p>
            <a:r>
              <a:rPr lang="ru-RU" sz="2400" dirty="0" smtClean="0">
                <a:latin typeface="+mj-lt"/>
              </a:rPr>
              <a:t>4. Совместная работа всех специалистов детского сада (воспитателя, учителя-логопеда, музыкального руководителя, инструктора  по физической культуре) над реализацией индивидуальной коррекционной работы.</a:t>
            </a:r>
          </a:p>
          <a:p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705880" cy="723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АКТУАЛЬНОСТЬ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24918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         Решение проблемы социального воспитания и образования детей с ограниченными возможностями здоровья является в наши дни актуальной в силу объективных сложностей социального функционирования и вхождения ребёнка в общество. Многочисленные трудности могут иметь как биологическую, психическую, социальную природу, так и комплексный характер, проявляться в разной степени выраженности. </a:t>
            </a:r>
          </a:p>
          <a:p>
            <a:pPr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        Эффективными средствами формирования навыков самоопределения являются педагогические ситуации совместного с детьми и родителями, планирование программы собственного развития ребёнка в процессе игры, общения и т.д., которую называют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 Индивидуальный образовательный маршрут 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 descr="Live messeng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520" y="5429264"/>
            <a:ext cx="1339431" cy="114298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</a:t>
            </a:r>
            <a:r>
              <a:rPr lang="ru-RU" sz="5100" b="1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ru-RU" sz="5100" b="1" dirty="0" smtClean="0">
                <a:solidFill>
                  <a:srgbClr val="C00000"/>
                </a:solidFill>
                <a:latin typeface="+mj-lt"/>
              </a:rPr>
              <a:t>.Ожидаемые </a:t>
            </a:r>
            <a:r>
              <a:rPr lang="ru-RU" sz="5100" b="1" dirty="0" smtClean="0">
                <a:solidFill>
                  <a:srgbClr val="C00000"/>
                </a:solidFill>
                <a:latin typeface="+mj-lt"/>
              </a:rPr>
              <a:t>результаты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1</a:t>
            </a:r>
            <a:r>
              <a:rPr lang="ru-RU" sz="4200" dirty="0" smtClean="0">
                <a:latin typeface="+mj-lt"/>
              </a:rPr>
              <a:t>. Ребёнок ориентируется на собственном теле, правильно показывает и называет </a:t>
            </a:r>
            <a:r>
              <a:rPr lang="ru-RU" sz="4200" dirty="0" err="1" smtClean="0">
                <a:latin typeface="+mj-lt"/>
              </a:rPr>
              <a:t>парнопротивоположные</a:t>
            </a:r>
            <a:r>
              <a:rPr lang="ru-RU" sz="4200" dirty="0" smtClean="0">
                <a:latin typeface="+mj-lt"/>
              </a:rPr>
              <a:t> части своего тела. Ориентируется относительно собственного тела, называет направления окружающего пространства (слева – справа, вверху – внизу, впереди – сзади).</a:t>
            </a:r>
          </a:p>
          <a:p>
            <a:r>
              <a:rPr lang="ru-RU" sz="4200" dirty="0" smtClean="0">
                <a:latin typeface="+mj-lt"/>
              </a:rPr>
              <a:t>2</a:t>
            </a:r>
            <a:r>
              <a:rPr lang="ru-RU" sz="4200" dirty="0" smtClean="0">
                <a:latin typeface="+mj-lt"/>
              </a:rPr>
              <a:t>. </a:t>
            </a:r>
            <a:r>
              <a:rPr lang="ru-RU" sz="4200" dirty="0" smtClean="0">
                <a:latin typeface="+mj-lt"/>
              </a:rPr>
              <a:t>Умеет группировать предметы по их признакам (форма, цвет, величина, материал, назначение), устанавливает связи между назначением предмета и его строением или материалом, из которого он сделан.</a:t>
            </a:r>
          </a:p>
          <a:p>
            <a:r>
              <a:rPr lang="ru-RU" sz="4200" dirty="0" smtClean="0">
                <a:latin typeface="+mj-lt"/>
              </a:rPr>
              <a:t>3</a:t>
            </a:r>
            <a:r>
              <a:rPr lang="ru-RU" sz="4200" dirty="0" smtClean="0">
                <a:latin typeface="+mj-lt"/>
              </a:rPr>
              <a:t>. </a:t>
            </a:r>
            <a:r>
              <a:rPr lang="ru-RU" sz="4200" dirty="0" smtClean="0">
                <a:latin typeface="+mj-lt"/>
              </a:rPr>
              <a:t>Называет свою фамилию и имя, возраст, домашний адрес.</a:t>
            </a:r>
          </a:p>
          <a:p>
            <a:r>
              <a:rPr lang="ru-RU" sz="4200" dirty="0" smtClean="0">
                <a:latin typeface="+mj-lt"/>
              </a:rPr>
              <a:t>4</a:t>
            </a:r>
            <a:r>
              <a:rPr lang="ru-RU" sz="4200" dirty="0" smtClean="0">
                <a:latin typeface="+mj-lt"/>
              </a:rPr>
              <a:t>. </a:t>
            </a:r>
            <a:r>
              <a:rPr lang="ru-RU" sz="4200" dirty="0" smtClean="0">
                <a:latin typeface="+mj-lt"/>
              </a:rPr>
              <a:t>Умеет вслушиваться в речь, что свидетельствует о расширении функции слухового восприятия, развитию основы звуковых ориентировок, слуховых дифференциаций. Умеет слышать отдельные звуки в составе слов, дифференцировать сходные по звучанию звуки.</a:t>
            </a:r>
          </a:p>
          <a:p>
            <a:r>
              <a:rPr lang="ru-RU" sz="4200" dirty="0" smtClean="0">
                <a:latin typeface="+mj-lt"/>
              </a:rPr>
              <a:t>4</a:t>
            </a:r>
            <a:r>
              <a:rPr lang="ru-RU" sz="4200" dirty="0" smtClean="0">
                <a:latin typeface="+mj-lt"/>
              </a:rPr>
              <a:t>. </a:t>
            </a:r>
            <a:r>
              <a:rPr lang="ru-RU" sz="4200" dirty="0" smtClean="0">
                <a:latin typeface="+mj-lt"/>
              </a:rPr>
              <a:t>Владеет активным словарем и правильным произношением слов.</a:t>
            </a:r>
          </a:p>
          <a:p>
            <a:r>
              <a:rPr lang="ru-RU" sz="4200" dirty="0" smtClean="0">
                <a:latin typeface="+mj-lt"/>
              </a:rPr>
              <a:t>5</a:t>
            </a:r>
            <a:r>
              <a:rPr lang="ru-RU" sz="4200" dirty="0" smtClean="0">
                <a:latin typeface="+mj-lt"/>
              </a:rPr>
              <a:t>. </a:t>
            </a:r>
            <a:r>
              <a:rPr lang="ru-RU" sz="4200" dirty="0" smtClean="0">
                <a:latin typeface="+mj-lt"/>
              </a:rPr>
              <a:t>Проявляет речевую активность в разных видах деятельности.</a:t>
            </a:r>
          </a:p>
          <a:p>
            <a:r>
              <a:rPr lang="ru-RU" sz="4200" dirty="0" smtClean="0">
                <a:latin typeface="+mj-lt"/>
              </a:rPr>
              <a:t>6</a:t>
            </a:r>
            <a:r>
              <a:rPr lang="ru-RU" sz="4200" dirty="0" smtClean="0">
                <a:latin typeface="+mj-lt"/>
              </a:rPr>
              <a:t>. </a:t>
            </a:r>
            <a:r>
              <a:rPr lang="ru-RU" sz="4200" dirty="0" smtClean="0">
                <a:latin typeface="+mj-lt"/>
              </a:rPr>
              <a:t>Отмечается более высокий уровень мелкой моторики, технических навыков и умений.</a:t>
            </a:r>
          </a:p>
          <a:p>
            <a:endParaRPr lang="ru-RU" sz="4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61436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/>
              <a:t>                                     </a:t>
            </a:r>
            <a:r>
              <a:rPr lang="ru-RU" sz="3800" b="1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ru-RU" sz="3800" b="1" dirty="0" smtClean="0">
                <a:solidFill>
                  <a:srgbClr val="C00000"/>
                </a:solidFill>
                <a:latin typeface="+mj-lt"/>
              </a:rPr>
              <a:t>.Прогноз </a:t>
            </a:r>
            <a:r>
              <a:rPr lang="ru-RU" sz="3800" b="1" dirty="0" smtClean="0">
                <a:solidFill>
                  <a:srgbClr val="C00000"/>
                </a:solidFill>
                <a:latin typeface="+mj-lt"/>
              </a:rPr>
              <a:t>развития</a:t>
            </a:r>
          </a:p>
          <a:p>
            <a:endParaRPr lang="ru-RU" b="1" dirty="0" smtClean="0"/>
          </a:p>
          <a:p>
            <a:endParaRPr lang="ru-RU" sz="2900" b="1" dirty="0" smtClean="0">
              <a:latin typeface="+mj-lt"/>
            </a:endParaRPr>
          </a:p>
          <a:p>
            <a:r>
              <a:rPr lang="ru-RU" sz="2900" b="1" i="1" dirty="0" smtClean="0">
                <a:latin typeface="+mj-lt"/>
              </a:rPr>
              <a:t>Благоприятный:</a:t>
            </a:r>
            <a:r>
              <a:rPr lang="ru-RU" sz="2900" b="1" dirty="0" smtClean="0">
                <a:latin typeface="+mj-lt"/>
              </a:rPr>
              <a:t> у детей с </a:t>
            </a:r>
            <a:r>
              <a:rPr lang="ru-RU" sz="2900" b="1" dirty="0" err="1" smtClean="0">
                <a:latin typeface="+mj-lt"/>
              </a:rPr>
              <a:t>вербально-логическим</a:t>
            </a:r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 err="1" smtClean="0">
                <a:latin typeface="+mj-lt"/>
              </a:rPr>
              <a:t>дизонтогенезом</a:t>
            </a:r>
            <a:r>
              <a:rPr lang="ru-RU" sz="2900" b="1" dirty="0" smtClean="0">
                <a:latin typeface="+mj-lt"/>
              </a:rPr>
              <a:t> создается прочная основа для овладения сопутствующих общеобразовательных программ.</a:t>
            </a:r>
          </a:p>
          <a:p>
            <a:pPr>
              <a:buNone/>
            </a:pPr>
            <a:endParaRPr lang="ru-RU" sz="2900" b="1" dirty="0" smtClean="0">
              <a:latin typeface="+mj-lt"/>
            </a:endParaRPr>
          </a:p>
          <a:p>
            <a:r>
              <a:rPr lang="ru-RU" sz="2900" b="1" i="1" dirty="0" smtClean="0">
                <a:latin typeface="+mj-lt"/>
              </a:rPr>
              <a:t>Неблагоприятный:</a:t>
            </a:r>
            <a:r>
              <a:rPr lang="ru-RU" sz="2900" b="1" dirty="0" smtClean="0">
                <a:latin typeface="+mj-lt"/>
              </a:rPr>
              <a:t> дальнейшее нарастание проблем связанных с недостаточностью </a:t>
            </a:r>
            <a:r>
              <a:rPr lang="ru-RU" sz="2900" b="1" dirty="0" err="1" smtClean="0">
                <a:latin typeface="+mj-lt"/>
              </a:rPr>
              <a:t>операциональной</a:t>
            </a:r>
            <a:r>
              <a:rPr lang="ru-RU" sz="2900" b="1" dirty="0" smtClean="0">
                <a:latin typeface="+mj-lt"/>
              </a:rPr>
              <a:t> стороны мыслительной деятельности вплоть до смешанного состояния, девиация в сторону различных вариантов дисгармоничного развития личности в целом</a:t>
            </a:r>
            <a:r>
              <a:rPr lang="ru-RU" sz="2900" b="1" dirty="0" smtClean="0">
                <a:latin typeface="+mj-lt"/>
              </a:rPr>
              <a:t>.</a:t>
            </a:r>
            <a:endParaRPr lang="ru-RU" sz="2900" b="1" dirty="0" smtClean="0">
              <a:latin typeface="+mj-lt"/>
            </a:endParaRPr>
          </a:p>
          <a:p>
            <a:endParaRPr lang="ru-RU" sz="2900" b="1" dirty="0" smtClean="0">
              <a:latin typeface="+mj-lt"/>
            </a:endParaRPr>
          </a:p>
          <a:p>
            <a:endParaRPr lang="ru-RU" sz="2900" b="1" dirty="0" smtClean="0">
              <a:latin typeface="+mj-lt"/>
            </a:endParaRPr>
          </a:p>
          <a:p>
            <a:endParaRPr lang="ru-RU" sz="2900" b="1" dirty="0" smtClean="0">
              <a:latin typeface="+mj-lt"/>
            </a:endParaRPr>
          </a:p>
          <a:p>
            <a:pPr>
              <a:buNone/>
            </a:pPr>
            <a:r>
              <a:rPr lang="ru-RU" sz="2900" b="1" dirty="0" smtClean="0">
                <a:latin typeface="+mj-lt"/>
              </a:rPr>
              <a:t>                                                                        Составители: учителя-логопеды:</a:t>
            </a:r>
          </a:p>
          <a:p>
            <a:pPr>
              <a:buNone/>
            </a:pPr>
            <a:r>
              <a:rPr lang="ru-RU" sz="2900" b="1" dirty="0" smtClean="0">
                <a:latin typeface="+mj-lt"/>
              </a:rPr>
              <a:t>                                                                                                                  Прямикова Ж.А.  </a:t>
            </a:r>
          </a:p>
          <a:p>
            <a:pPr>
              <a:buNone/>
            </a:pPr>
            <a:r>
              <a:rPr lang="ru-RU" sz="2900" b="1" dirty="0" smtClean="0">
                <a:latin typeface="+mj-lt"/>
              </a:rPr>
              <a:t>                                                                                                                  </a:t>
            </a:r>
            <a:r>
              <a:rPr lang="ru-RU" sz="2900" b="1" dirty="0" err="1" smtClean="0">
                <a:latin typeface="+mj-lt"/>
              </a:rPr>
              <a:t>Рубанчик</a:t>
            </a:r>
            <a:r>
              <a:rPr lang="ru-RU" sz="2900" b="1" dirty="0" smtClean="0">
                <a:latin typeface="+mj-lt"/>
              </a:rPr>
              <a:t> Е.А.</a:t>
            </a:r>
          </a:p>
          <a:p>
            <a:endParaRPr lang="ru-RU" sz="2900" b="1" dirty="0" smtClean="0">
              <a:latin typeface="+mj-lt"/>
            </a:endParaRPr>
          </a:p>
          <a:p>
            <a:pPr>
              <a:buNone/>
            </a:pPr>
            <a:r>
              <a:rPr lang="ru-RU" sz="2900" b="1" dirty="0" smtClean="0">
                <a:latin typeface="+mj-lt"/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900" b="1" dirty="0" smtClean="0">
                <a:latin typeface="+mj-lt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Рефлексия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                      «</a:t>
            </a:r>
            <a:r>
              <a:rPr lang="ru-RU" sz="3100" b="1" dirty="0" err="1" smtClean="0">
                <a:solidFill>
                  <a:srgbClr val="C00000"/>
                </a:solidFill>
              </a:rPr>
              <a:t>Цветик-Семицветик</a:t>
            </a:r>
            <a:r>
              <a:rPr lang="ru-RU" sz="3100" b="1" dirty="0" smtClean="0">
                <a:solidFill>
                  <a:srgbClr val="C00000"/>
                </a:solidFill>
              </a:rPr>
              <a:t>»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/>
          </a:p>
        </p:txBody>
      </p:sp>
      <p:pic>
        <p:nvPicPr>
          <p:cNvPr id="4" name="Содержимое 3" descr="https://ds02.infourok.ru/uploads/ex/049a/0005f809-83782704/1/640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57430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ora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4214818"/>
            <a:ext cx="2347987" cy="2214578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Главная заповедь педагога- заметить даже самое маленькое  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продвижение учеников вперёд и поддержать его успех…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91566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Индивидуальный образовательный маршрут дошкольника по определению ФГОС ДО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9001156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/>
              <a:t>   </a:t>
            </a:r>
            <a:r>
              <a:rPr lang="ru-RU" sz="2400" b="1" dirty="0" smtClean="0">
                <a:latin typeface="+mj-lt"/>
              </a:rPr>
              <a:t>это </a:t>
            </a:r>
            <a:r>
              <a:rPr lang="ru-RU" sz="2400" b="1" dirty="0" smtClean="0">
                <a:latin typeface="+mj-lt"/>
              </a:rPr>
              <a:t>институциональный документ, регламентирующий и определяющий содержание коррекционно-развивающей деятельности с ребёнком , имеющим проблемы в психическом </a:t>
            </a:r>
            <a:r>
              <a:rPr lang="ru-RU" sz="2400" b="1" dirty="0" smtClean="0">
                <a:latin typeface="+mj-lt"/>
              </a:rPr>
              <a:t>и </a:t>
            </a:r>
            <a:r>
              <a:rPr lang="ru-RU" sz="2400" b="1" dirty="0" smtClean="0">
                <a:latin typeface="+mj-lt"/>
              </a:rPr>
              <a:t>физическом развитии, </a:t>
            </a:r>
            <a:r>
              <a:rPr lang="ru-RU" sz="2400" b="1" dirty="0" smtClean="0">
                <a:latin typeface="+mj-lt"/>
              </a:rPr>
              <a:t>и семьёй</a:t>
            </a:r>
            <a:r>
              <a:rPr lang="ru-RU" sz="2400" b="1" dirty="0" smtClean="0">
                <a:latin typeface="+mj-lt"/>
              </a:rPr>
              <a:t> , воспитывающей такого </a:t>
            </a:r>
            <a:r>
              <a:rPr lang="ru-RU" sz="2400" b="1" dirty="0" smtClean="0">
                <a:latin typeface="+mj-lt"/>
              </a:rPr>
              <a:t>ребёнка</a:t>
            </a:r>
            <a:r>
              <a:rPr lang="ru-RU" sz="2400" b="1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857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</a:rPr>
              <a:t>Создать благоприятные условия, стимулирующие активность, раскрытие творческих и интеллектуальных сил ребёнка. </a:t>
            </a:r>
          </a:p>
          <a:p>
            <a:r>
              <a:rPr lang="ru-RU" sz="2800" b="1" dirty="0" smtClean="0">
                <a:latin typeface="+mj-lt"/>
              </a:rPr>
              <a:t>Задача педагога — обеспечить грамотный профессиональный подбор содержания учебной, психологической и физической нагрузок, а также форм и методов работы, соответствующих индивидуальным потребностям ребёнка.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Picture 3" descr="J02544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14950"/>
            <a:ext cx="12113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Принципы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Индивидуальный подход к личности ребёнка (базовый)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Принцип соблюдения интересов ребёнка                                («на стороне ребёнка»)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Принцип отказа от </a:t>
            </a:r>
            <a:r>
              <a:rPr lang="ru-RU" sz="2800" b="1" dirty="0" smtClean="0">
                <a:latin typeface="+mj-lt"/>
              </a:rPr>
              <a:t>усреднённого нормирования (</a:t>
            </a:r>
            <a:r>
              <a:rPr lang="ru-RU" sz="2800" b="1" dirty="0" smtClean="0">
                <a:latin typeface="+mj-lt"/>
              </a:rPr>
              <a:t>избегание прямого оценочного подхода при диагностическом обследовании)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Принцип тесного взаимодействия и согласованности специалистов в процессе реализации ИОМ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Принцип непрерывности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Принцип опоры на </a:t>
            </a:r>
            <a:r>
              <a:rPr lang="ru-RU" sz="2800" b="1" dirty="0" err="1" smtClean="0">
                <a:latin typeface="+mj-lt"/>
              </a:rPr>
              <a:t>обучаемость</a:t>
            </a:r>
            <a:r>
              <a:rPr lang="ru-RU" sz="2800" b="1" dirty="0" smtClean="0">
                <a:latin typeface="+mj-lt"/>
              </a:rPr>
              <a:t> ребёнка</a:t>
            </a:r>
          </a:p>
          <a:p>
            <a:endParaRPr lang="ru-RU" dirty="0"/>
          </a:p>
        </p:txBody>
      </p:sp>
      <p:pic>
        <p:nvPicPr>
          <p:cNvPr id="4" name="Рисунок 3" descr="WinR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686404"/>
            <a:ext cx="1349428" cy="11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572428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Алгоритм разработки Индивидуального образовательного маршрута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sz="3400" b="1" dirty="0" smtClean="0">
                <a:latin typeface="+mj-lt"/>
              </a:rPr>
              <a:t>. Выявление и анализ проблем развития ребёнка с ОВЗ специалистами сопровождения (диагностика, заключения основным педагогом и специалистами сопровождения).</a:t>
            </a:r>
          </a:p>
          <a:p>
            <a:r>
              <a:rPr lang="ru-RU" sz="3400" b="1" dirty="0" smtClean="0">
                <a:latin typeface="+mj-lt"/>
              </a:rPr>
              <a:t>2. Обсуждение намеченных действий на заседании консилиума, утверждение.</a:t>
            </a:r>
          </a:p>
          <a:p>
            <a:r>
              <a:rPr lang="ru-RU" sz="3400" b="1" dirty="0" smtClean="0">
                <a:latin typeface="+mj-lt"/>
              </a:rPr>
              <a:t>3. Определение возможности инклюзии конкретного ребенка (из заключения ПМПК).</a:t>
            </a:r>
          </a:p>
          <a:p>
            <a:r>
              <a:rPr lang="ru-RU" sz="3400" b="1" dirty="0" smtClean="0">
                <a:latin typeface="+mj-lt"/>
              </a:rPr>
              <a:t>4. Организация образовательного процесса (составление адаптированной образовательной программы).</a:t>
            </a:r>
          </a:p>
          <a:p>
            <a:r>
              <a:rPr lang="ru-RU" sz="3400" b="1" dirty="0" smtClean="0">
                <a:latin typeface="+mj-lt"/>
              </a:rPr>
              <a:t>5. Организация психолого-педагогической помощи ребёнку с ОВЗ. разработка коррекционных программ в зависимости от уровня знаний, возможностей и способностей </a:t>
            </a:r>
            <a:r>
              <a:rPr lang="ru-RU" sz="3400" b="1" dirty="0" smtClean="0">
                <a:latin typeface="+mj-lt"/>
              </a:rPr>
              <a:t>ребёнка</a:t>
            </a:r>
            <a:r>
              <a:rPr lang="ru-RU" sz="3400" b="1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Структура индивидуального образовательного маршрута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1.Титульный лист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 указанием наименования учреждения, ФИО ребёнка, год обучения, согласование с родителями.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2.Пояснительная записка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в которой излагается краткая психолого-педагогическая характеристика ребенка с перечнем сформированных умений и навыков.</a:t>
            </a:r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496"/>
            <a:ext cx="7858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+mj-lt"/>
              </a:rPr>
              <a:t>3.Целевой раздел</a:t>
            </a:r>
          </a:p>
          <a:p>
            <a:r>
              <a:rPr lang="ru-RU" sz="2000" dirty="0" smtClean="0">
                <a:latin typeface="+mj-lt"/>
              </a:rPr>
              <a:t>*краткая психолого-педагогическая характеристика ребёнка.</a:t>
            </a:r>
          </a:p>
          <a:p>
            <a:r>
              <a:rPr lang="ru-RU" sz="2000" dirty="0" smtClean="0">
                <a:latin typeface="+mj-lt"/>
              </a:rPr>
              <a:t>* Постановка целей, определение задач коррекционной работы.</a:t>
            </a:r>
          </a:p>
          <a:p>
            <a:pPr lvl="0"/>
            <a:r>
              <a:rPr lang="ru-RU" sz="2000" b="1" dirty="0" smtClean="0">
                <a:latin typeface="+mj-lt"/>
              </a:rPr>
              <a:t>4.Содержательный раздел </a:t>
            </a:r>
          </a:p>
          <a:p>
            <a:r>
              <a:rPr lang="ru-RU" sz="2000" smtClean="0">
                <a:latin typeface="+mj-lt"/>
              </a:rPr>
              <a:t> 1.Содержание </a:t>
            </a:r>
            <a:r>
              <a:rPr lang="ru-RU" sz="2000" dirty="0" err="1" smtClean="0">
                <a:latin typeface="+mj-lt"/>
              </a:rPr>
              <a:t>коррекционнойработы</a:t>
            </a:r>
            <a:r>
              <a:rPr lang="ru-RU" sz="2000" dirty="0" smtClean="0">
                <a:latin typeface="+mj-lt"/>
              </a:rPr>
              <a:t> </a:t>
            </a:r>
          </a:p>
          <a:p>
            <a:r>
              <a:rPr lang="ru-RU" sz="2000" dirty="0" smtClean="0">
                <a:latin typeface="+mj-lt"/>
              </a:rPr>
              <a:t> 2.Специфика коррекционной работы</a:t>
            </a:r>
          </a:p>
          <a:p>
            <a:r>
              <a:rPr lang="ru-RU" sz="2000" dirty="0" smtClean="0">
                <a:latin typeface="+mj-lt"/>
              </a:rPr>
              <a:t> 3. Работа с родителями</a:t>
            </a:r>
          </a:p>
          <a:p>
            <a:pPr lvl="0"/>
            <a:r>
              <a:rPr lang="ru-RU" sz="2000" b="1" dirty="0" smtClean="0">
                <a:latin typeface="+mj-lt"/>
              </a:rPr>
              <a:t>5.Организационный раздел </a:t>
            </a:r>
          </a:p>
          <a:p>
            <a:r>
              <a:rPr lang="ru-RU" sz="2000" dirty="0" smtClean="0">
                <a:latin typeface="+mj-lt"/>
              </a:rPr>
              <a:t>  1.Условия успешной реализации маршрута</a:t>
            </a:r>
          </a:p>
          <a:p>
            <a:r>
              <a:rPr lang="ru-RU" sz="2000" dirty="0" smtClean="0">
                <a:latin typeface="+mj-lt"/>
              </a:rPr>
              <a:t>  2.Ожидаемые результаты</a:t>
            </a:r>
          </a:p>
          <a:p>
            <a:r>
              <a:rPr lang="ru-RU" sz="2000" dirty="0" smtClean="0">
                <a:latin typeface="+mj-lt"/>
              </a:rPr>
              <a:t> 3.Прогноз развития.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142984"/>
            <a:ext cx="3786214" cy="48831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</a:t>
            </a:r>
            <a:r>
              <a:rPr lang="ru-RU" sz="2800" b="1" dirty="0" smtClean="0">
                <a:latin typeface="+mj-lt"/>
              </a:rPr>
              <a:t>Э</a:t>
            </a:r>
            <a:r>
              <a:rPr lang="ru-RU" sz="2800" b="1" dirty="0" smtClean="0">
                <a:latin typeface="+mj-lt"/>
              </a:rPr>
              <a:t>то </a:t>
            </a:r>
            <a:r>
              <a:rPr lang="ru-RU" sz="2800" b="1" dirty="0" smtClean="0">
                <a:latin typeface="+mj-lt"/>
              </a:rPr>
              <a:t>дети, относятся к категории детей с </a:t>
            </a:r>
            <a:r>
              <a:rPr lang="ru-RU" sz="2800" b="1" dirty="0" err="1" smtClean="0">
                <a:latin typeface="+mj-lt"/>
              </a:rPr>
              <a:t>ОВЗ,имеющие</a:t>
            </a:r>
            <a:r>
              <a:rPr lang="ru-RU" sz="2800" b="1" dirty="0" smtClean="0">
                <a:latin typeface="+mj-lt"/>
              </a:rPr>
              <a:t> различные отклонения психического или физического плана, которые обуславливают нарушения общего развития, не позволяющие им вести полноценную жизнь. </a:t>
            </a:r>
          </a:p>
          <a:p>
            <a:pPr>
              <a:buNone/>
            </a:pPr>
            <a:r>
              <a:rPr lang="ru-RU" sz="2800" b="1" dirty="0" smtClean="0">
                <a:latin typeface="+mj-lt"/>
              </a:rPr>
              <a:t>      </a:t>
            </a:r>
            <a:r>
              <a:rPr lang="ru-RU" sz="2800" b="1" dirty="0" smtClean="0">
                <a:latin typeface="+mj-lt"/>
              </a:rPr>
              <a:t> Такие </a:t>
            </a:r>
            <a:r>
              <a:rPr lang="ru-RU" sz="2800" b="1" dirty="0" smtClean="0">
                <a:latin typeface="+mj-lt"/>
              </a:rPr>
              <a:t>дети нуждаются в специальном коррекционном обучении и воспитании.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9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Дети с тяжёлыми нарушениями речи</a:t>
            </a:r>
            <a:endParaRPr lang="ru-RU" sz="3600" dirty="0">
              <a:latin typeface="+mj-lt"/>
            </a:endParaRPr>
          </a:p>
        </p:txBody>
      </p:sp>
      <p:pic>
        <p:nvPicPr>
          <p:cNvPr id="7" name="Picture 10" descr="20131204_154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3143272" cy="339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Пользователь\Desktop\собрание\IMG_2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28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\20190201_093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3536196" cy="4857784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2984"/>
            <a:ext cx="3938690" cy="543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user\Desktop\Новая папка\20190201_093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3571900" cy="50006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31821" y="142852"/>
            <a:ext cx="415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Заключения ПМПК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704</TotalTime>
  <Words>1575</Words>
  <Application>Microsoft Office PowerPoint</Application>
  <PresentationFormat>Экран (4:3)</PresentationFormat>
  <Paragraphs>234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                           АКТУАЛЬНОСТЬ </vt:lpstr>
      <vt:lpstr> Индивидуальный образовательный маршрут дошкольника по определению ФГОС ДО </vt:lpstr>
      <vt:lpstr>                                Цель</vt:lpstr>
      <vt:lpstr>                         Принципы  </vt:lpstr>
      <vt:lpstr>Алгоритм разработки Индивидуального образовательного маршрута  </vt:lpstr>
      <vt:lpstr>Структура индивидуального образовательного маршрута  </vt:lpstr>
      <vt:lpstr>     </vt:lpstr>
      <vt:lpstr>Слайд 9</vt:lpstr>
      <vt:lpstr>               парциальная несформированность ВПФ          вербального и вербально-логического компонента </vt:lpstr>
      <vt:lpstr>           парциальная несформированность ВПФ                              регуляторного компонента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             Рефлексия                        «Цветик-Семицветик»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103</cp:revision>
  <dcterms:created xsi:type="dcterms:W3CDTF">2016-09-21T08:22:48Z</dcterms:created>
  <dcterms:modified xsi:type="dcterms:W3CDTF">2019-02-20T11:11:46Z</dcterms:modified>
</cp:coreProperties>
</file>